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305" r:id="rId5"/>
    <p:sldId id="311" r:id="rId6"/>
    <p:sldId id="312" r:id="rId7"/>
    <p:sldId id="313" r:id="rId8"/>
    <p:sldId id="314" r:id="rId9"/>
    <p:sldId id="316" r:id="rId10"/>
    <p:sldId id="317" r:id="rId11"/>
    <p:sldId id="319" r:id="rId12"/>
    <p:sldId id="318" r:id="rId13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0E80B-0828-4975-A67A-1FEF6F51D6DC}" type="datetimeFigureOut">
              <a:rPr lang="fr-FR" smtClean="0"/>
              <a:t>23/05/2022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FC002-274F-4E67-B443-7883DD921A5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43399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0E8EC-2693-4591-9BC0-3016A7DF0D9E}" type="datetimeFigureOut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noProof="0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  <a:p>
            <a:pPr lvl="3"/>
            <a:r>
              <a:rPr lang="fr-FR" noProof="0" dirty="0"/>
              <a:t>Quatrième niveau</a:t>
            </a:r>
          </a:p>
          <a:p>
            <a:pPr lvl="4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5E784-F1B0-4016-BD8B-6E343DF3C1E1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74155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95E784-F1B0-4016-BD8B-6E343DF3C1E1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6197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95E784-F1B0-4016-BD8B-6E343DF3C1E1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9761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EB19F-D861-47F7-B5FB-E94EE325E7A7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F1D67D-7309-4E77-A3FA-5249C7DECA00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BA7061-DDD8-4B94-A3DC-AA90E22D864E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4EB566-F77E-4B7B-AC63-367BDC21332A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sp>
        <p:nvSpPr>
          <p:cNvPr id="11" name="Zone de texte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Zone de texte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393D26-D71D-4943-9FA2-E14408DF9760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113153-2FBC-42C3-B738-36914A3AE104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3 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Imag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Imag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C04B5A-713B-4C4B-9DE7-1B94E12C2181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F8A1A4-5F19-475A-A3B7-C7E5870C11B7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3572D1-7B7E-49C7-B51E-2165C8704A0B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94D4BE-99D3-439D-9BC8-7FDEE872136A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646C49-EE40-4AC7-A0AD-D66D2A2E09D9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24B473-D2AC-472F-8B19-449F99EDFD19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 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Imag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 rtl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413492-A17B-4184-AA6B-BD79D2ED890E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92A9A7-F8D0-4C22-85F9-EAC4AD1CA8A6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8002DE-6786-47C2-90A9-B84144FE772C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48C9DA-24BA-4137-A114-46AAEAA12755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DDDB3A-592A-4178-8675-59F95316184B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EAEF4C45-A9E9-46EB-B4D7-91CC3896BC33}" type="datetime1">
              <a:rPr lang="fr-FR" noProof="0" smtClean="0"/>
              <a:t>23/05/2022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9" y="10"/>
            <a:ext cx="12191980" cy="6857990"/>
          </a:xfrm>
          <a:prstGeom prst="rect">
            <a:avLst/>
          </a:prstGeom>
        </p:spPr>
      </p:pic>
      <p:sp useBgFill="1">
        <p:nvSpPr>
          <p:cNvPr id="83" name="Forme libre 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p14="http://schemas.microsoft.com/office/powerpoint/2010/main"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 rtlCol="0">
            <a:normAutofit/>
          </a:bodyPr>
          <a:lstStyle/>
          <a:p>
            <a:pPr algn="l"/>
            <a:r>
              <a:rPr lang="fr-FR" sz="4400" dirty="0"/>
              <a:t>Les outils de gestion des tests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 rtlCol="0">
            <a:normAutofit/>
          </a:bodyPr>
          <a:lstStyle/>
          <a:p>
            <a:pPr algn="l" rtl="0"/>
            <a:r>
              <a:rPr lang="fr-FR" sz="1800" dirty="0">
                <a:solidFill>
                  <a:srgbClr val="FC05CB"/>
                </a:solidFill>
              </a:rPr>
              <a:t>Fares Ayeche</a:t>
            </a: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3C606D-E560-4820-9C3E-3B881D30A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r>
              <a:rPr lang="fr-FR" dirty="0"/>
              <a:t>Pourquoi Utiliser un outil de gestion de test 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CB4E06B-9FF8-490B-96C8-1F736AE70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créer des informations sur les objet de test  </a:t>
            </a:r>
          </a:p>
          <a:p>
            <a:r>
              <a:rPr lang="fr-FR" dirty="0"/>
              <a:t>Pour la création d’un plan de test </a:t>
            </a:r>
          </a:p>
          <a:p>
            <a:r>
              <a:rPr lang="fr-FR" dirty="0"/>
              <a:t>Pour concevoir des suites de test</a:t>
            </a:r>
          </a:p>
          <a:p>
            <a:r>
              <a:rPr lang="fr-FR" dirty="0"/>
              <a:t>Pour concevoir des cas de test</a:t>
            </a:r>
          </a:p>
          <a:p>
            <a:r>
              <a:rPr lang="fr-FR" dirty="0"/>
              <a:t>Pour le pilotage et contrôle de test</a:t>
            </a:r>
          </a:p>
          <a:p>
            <a:r>
              <a:rPr lang="fr-FR" dirty="0"/>
              <a:t>Pour l’exécution des tests</a:t>
            </a:r>
          </a:p>
          <a:p>
            <a:r>
              <a:rPr lang="fr-FR" dirty="0"/>
              <a:t>Pour générer le rapport de test </a:t>
            </a:r>
          </a:p>
        </p:txBody>
      </p:sp>
    </p:spTree>
    <p:extLst>
      <p:ext uri="{BB962C8B-B14F-4D97-AF65-F5344CB8AC3E}">
        <p14:creationId xmlns:p14="http://schemas.microsoft.com/office/powerpoint/2010/main" val="651443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21BD79-5A52-48F2-8A8F-0064F4398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1604211"/>
          </a:xfrm>
        </p:spPr>
        <p:txBody>
          <a:bodyPr>
            <a:normAutofit/>
          </a:bodyPr>
          <a:lstStyle/>
          <a:p>
            <a:r>
              <a:rPr lang="fr-FR" dirty="0"/>
              <a:t>Les critères pour choisir un outil de gestion de test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3D3805-1B0F-41FA-A227-0B313E964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endParaRPr lang="fr-FR" dirty="0"/>
          </a:p>
          <a:p>
            <a:r>
              <a:rPr lang="fr-FR" dirty="0"/>
              <a:t>Le prix et Le modèle de licence(commercial/open source)</a:t>
            </a:r>
          </a:p>
          <a:p>
            <a:r>
              <a:rPr lang="fr-FR" dirty="0"/>
              <a:t>La durée de la période d’essai pour savoir s’il est efficace ou pas </a:t>
            </a:r>
          </a:p>
          <a:p>
            <a:r>
              <a:rPr lang="fr-FR" dirty="0"/>
              <a:t>Facilité d’utilisation</a:t>
            </a:r>
          </a:p>
          <a:p>
            <a:r>
              <a:rPr lang="fr-FR" dirty="0"/>
              <a:t> </a:t>
            </a:r>
          </a:p>
          <a:p>
            <a:r>
              <a:rPr lang="fr-FR" dirty="0"/>
              <a:t>Intégration avec les </a:t>
            </a:r>
            <a:r>
              <a:rPr lang="fr-FR" dirty="0" err="1"/>
              <a:t>frameworks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7182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93BEC7-09B5-4433-B0D5-21F32C060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outils de test que j’ai choisit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DA0EBF-94A8-4055-B8A9-D6E8AD7C6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XRAY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5773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FBB141-8C16-457E-BF14-C14BE3F0B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XRAY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22F105-5DC7-47E2-91F8-39FC78F9E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Traçabilité entre exigences, tests, défauts, exécutions</a:t>
            </a:r>
          </a:p>
          <a:p>
            <a:r>
              <a:rPr lang="fr-FR" dirty="0"/>
              <a:t>Plans de test pour suivre les progrès</a:t>
            </a:r>
          </a:p>
          <a:p>
            <a:r>
              <a:rPr lang="fr-FR" dirty="0"/>
              <a:t>S'intègre aux </a:t>
            </a:r>
            <a:r>
              <a:rPr lang="fr-FR" dirty="0" err="1"/>
              <a:t>frameworks</a:t>
            </a:r>
            <a:r>
              <a:rPr lang="fr-FR" dirty="0"/>
              <a:t> d'automatisation des tests (</a:t>
            </a:r>
            <a:r>
              <a:rPr lang="fr-FR" dirty="0" err="1"/>
              <a:t>Selenium</a:t>
            </a:r>
            <a:r>
              <a:rPr lang="fr-FR" dirty="0"/>
              <a:t>, JUnit, </a:t>
            </a:r>
            <a:r>
              <a:rPr lang="fr-FR" dirty="0" err="1"/>
              <a:t>Nunit</a:t>
            </a:r>
            <a:r>
              <a:rPr lang="fr-FR" dirty="0"/>
              <a:t>, Robot,,,</a:t>
            </a:r>
          </a:p>
          <a:p>
            <a:r>
              <a:rPr lang="fr-FR" dirty="0"/>
              <a:t>Il y a un essai gratuit pour évaluer l’outil</a:t>
            </a:r>
          </a:p>
          <a:p>
            <a:r>
              <a:rPr lang="fr-FR" dirty="0"/>
              <a:t>Il assure la conception des Cas, Suites, Plan de test </a:t>
            </a:r>
          </a:p>
          <a:p>
            <a:r>
              <a:rPr lang="fr-FR" dirty="0"/>
              <a:t>Ce Logiciel n’est pas gratuit 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5EDBB21-65DC-CC65-F594-00ADFDB4A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152" y="785812"/>
            <a:ext cx="2019048" cy="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18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DC37DF-E35C-BE09-F458-09484289E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9AE8E0-CED0-EFB5-A4B9-374930BD2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 logiciel est 100% gratuit</a:t>
            </a:r>
          </a:p>
          <a:p>
            <a:r>
              <a:rPr lang="fr-FR" dirty="0"/>
              <a:t>Il assure la conception des Cas, Suites, Plan de test </a:t>
            </a:r>
          </a:p>
          <a:p>
            <a:r>
              <a:rPr lang="fr-FR" dirty="0"/>
              <a:t>Il assure la traçabilité des exigences </a:t>
            </a:r>
          </a:p>
          <a:p>
            <a:r>
              <a:rPr lang="fr-FR" dirty="0"/>
              <a:t>Il assure l’exécution des tests</a:t>
            </a:r>
          </a:p>
          <a:p>
            <a:r>
              <a:rPr lang="fr-FR" dirty="0"/>
              <a:t>S'intègre aux </a:t>
            </a:r>
            <a:r>
              <a:rPr lang="fr-FR" dirty="0" err="1"/>
              <a:t>frameworks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81C2EAB-B5C1-3944-366A-8DB6FEE2B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619" y="704916"/>
            <a:ext cx="2628571" cy="10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0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75BB60-60C8-E312-D36E-B617DF9A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1FA17A-39C9-0501-FED1-5D491086A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7ECC036-5E69-D2A3-0850-1B1BA585A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969" y="757297"/>
            <a:ext cx="2847619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426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6C8083-57B7-86BE-9AF7-E04BA1C3B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54DCFC-8B29-0689-6F2E-961CA2A4E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709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8365C8-922F-35FD-43EE-60F051EE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9F19D0B6-E43B-5DF3-1857-21F9FCE517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9324369"/>
              </p:ext>
            </p:extLst>
          </p:nvPr>
        </p:nvGraphicFramePr>
        <p:xfrm>
          <a:off x="160421" y="2076450"/>
          <a:ext cx="11919285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2755">
                  <a:extLst>
                    <a:ext uri="{9D8B030D-6E8A-4147-A177-3AD203B41FA5}">
                      <a16:colId xmlns:a16="http://schemas.microsoft.com/office/drawing/2014/main" val="3505105930"/>
                    </a:ext>
                  </a:extLst>
                </a:gridCol>
                <a:gridCol w="1702755">
                  <a:extLst>
                    <a:ext uri="{9D8B030D-6E8A-4147-A177-3AD203B41FA5}">
                      <a16:colId xmlns:a16="http://schemas.microsoft.com/office/drawing/2014/main" val="3215666415"/>
                    </a:ext>
                  </a:extLst>
                </a:gridCol>
                <a:gridCol w="1702755">
                  <a:extLst>
                    <a:ext uri="{9D8B030D-6E8A-4147-A177-3AD203B41FA5}">
                      <a16:colId xmlns:a16="http://schemas.microsoft.com/office/drawing/2014/main" val="3822446826"/>
                    </a:ext>
                  </a:extLst>
                </a:gridCol>
                <a:gridCol w="1702755">
                  <a:extLst>
                    <a:ext uri="{9D8B030D-6E8A-4147-A177-3AD203B41FA5}">
                      <a16:colId xmlns:a16="http://schemas.microsoft.com/office/drawing/2014/main" val="1682859441"/>
                    </a:ext>
                  </a:extLst>
                </a:gridCol>
                <a:gridCol w="1702755">
                  <a:extLst>
                    <a:ext uri="{9D8B030D-6E8A-4147-A177-3AD203B41FA5}">
                      <a16:colId xmlns:a16="http://schemas.microsoft.com/office/drawing/2014/main" val="2885917430"/>
                    </a:ext>
                  </a:extLst>
                </a:gridCol>
                <a:gridCol w="1702755">
                  <a:extLst>
                    <a:ext uri="{9D8B030D-6E8A-4147-A177-3AD203B41FA5}">
                      <a16:colId xmlns:a16="http://schemas.microsoft.com/office/drawing/2014/main" val="3126947349"/>
                    </a:ext>
                  </a:extLst>
                </a:gridCol>
                <a:gridCol w="1702755">
                  <a:extLst>
                    <a:ext uri="{9D8B030D-6E8A-4147-A177-3AD203B41FA5}">
                      <a16:colId xmlns:a16="http://schemas.microsoft.com/office/drawing/2014/main" val="681916652"/>
                    </a:ext>
                  </a:extLst>
                </a:gridCol>
              </a:tblGrid>
              <a:tr h="477721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CAS DE TEST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PLAN DE TEST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SUITE DE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RAPPORT DE DEFAUT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RAPPORT DE 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GRATUIT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3875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XRAY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6450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Test </a:t>
                      </a:r>
                      <a:r>
                        <a:rPr lang="fr-FR" dirty="0" err="1"/>
                        <a:t>link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9272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Test Rail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Oui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Oui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587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GEMINI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Oui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112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18427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917_TF00934815.potx" id="{924AFCDC-9796-4849-A53E-AC48D82E547B}" vid="{4F562FB0-651D-4EE7-B425-1D54A2DEF68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71af3243-3dd4-4a8d-8c0d-dd76da1f02a5"/>
    <ds:schemaRef ds:uri="http://purl.org/dc/terms/"/>
    <ds:schemaRef ds:uri="http://purl.org/dc/dcmitype/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{53036F74-F847-4EB5-87C6-7D6F45B69E09}tf00934815_win32</Template>
  <TotalTime>185</TotalTime>
  <Words>252</Words>
  <Application>Microsoft Office PowerPoint</Application>
  <PresentationFormat>Grand écran</PresentationFormat>
  <Paragraphs>70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Goudy Old Style</vt:lpstr>
      <vt:lpstr>Wingdings 2</vt:lpstr>
      <vt:lpstr>SlateVTI</vt:lpstr>
      <vt:lpstr>Les outils de gestion des tests</vt:lpstr>
      <vt:lpstr>Pourquoi Utiliser un outil de gestion de test </vt:lpstr>
      <vt:lpstr>Les critères pour choisir un outil de gestion de test </vt:lpstr>
      <vt:lpstr>Les outils de test que j’ai choisit </vt:lpstr>
      <vt:lpstr>XRAY </vt:lpstr>
      <vt:lpstr> </vt:lpstr>
      <vt:lpstr> 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Introduction Aux Tests Logiciels</dc:title>
  <dc:creator>Fares Ayeche</dc:creator>
  <cp:lastModifiedBy>Fares Ayeche</cp:lastModifiedBy>
  <cp:revision>5</cp:revision>
  <dcterms:created xsi:type="dcterms:W3CDTF">2022-04-27T15:00:03Z</dcterms:created>
  <dcterms:modified xsi:type="dcterms:W3CDTF">2022-05-23T16:46:56Z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